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2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1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c902c322aa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c902c322aa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2b463795b7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2b463795b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a6b2cc87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2a6b2cc87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2a6b2cc87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2a6b2cc87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902c322a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c902c322a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c902c322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c902c322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902c322aa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c902c322a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84472fb7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484472fb7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c902c322a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c902c322a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c902c322aa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c902c322a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7.jpg"/><Relationship Id="rId7" Type="http://schemas.openxmlformats.org/officeDocument/2006/relationships/image" Target="../media/image18.jpg"/><Relationship Id="rId8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94175"/>
            <a:ext cx="8520600" cy="138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580"/>
              <a:t>Space Weathering of Dark Regolith and Carbonaceous Asteroids</a:t>
            </a:r>
            <a:endParaRPr b="1" sz="35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512200"/>
            <a:ext cx="8520600" cy="17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Emily Clark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Mentor: Dr. Mark Loeffler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School: Northern Arizona University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000000"/>
              </a:highlight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810300" y="2702300"/>
            <a:ext cx="7523400" cy="9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2">
                <a:solidFill>
                  <a:srgbClr val="666666"/>
                </a:solidFill>
              </a:rPr>
              <a:t>Arizona NASA Space Grant Statewide Student Research Symposium</a:t>
            </a:r>
            <a:endParaRPr sz="3402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2">
                <a:solidFill>
                  <a:srgbClr val="666666"/>
                </a:solidFill>
              </a:rPr>
              <a:t>Arizona State University</a:t>
            </a:r>
            <a:endParaRPr sz="3402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2">
                <a:solidFill>
                  <a:srgbClr val="666666"/>
                </a:solidFill>
              </a:rPr>
              <a:t>April 19, 2025</a:t>
            </a:r>
            <a:endParaRPr sz="3402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highlight>
                <a:srgbClr val="000000"/>
              </a:highlight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375" y="3567350"/>
            <a:ext cx="1111250" cy="148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3738" y="3785825"/>
            <a:ext cx="1201025" cy="126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0075" y="3990100"/>
            <a:ext cx="1201025" cy="85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96100" y="3990098"/>
            <a:ext cx="2743189" cy="85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05491" y="3785828"/>
            <a:ext cx="969885" cy="126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311700" y="292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Future Work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311700" y="1009900"/>
            <a:ext cx="477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Finish CI simulant experiments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Repeat procedure with bright material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Olivine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Also important </a:t>
            </a:r>
            <a:r>
              <a:rPr lang="en">
                <a:solidFill>
                  <a:schemeClr val="lt1"/>
                </a:solidFill>
              </a:rPr>
              <a:t>component</a:t>
            </a:r>
            <a:r>
              <a:rPr lang="en">
                <a:solidFill>
                  <a:schemeClr val="lt1"/>
                </a:solidFill>
              </a:rPr>
              <a:t> of asteroids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Ultimately, compare to remote sensing observations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0" y="4570800"/>
            <a:ext cx="91440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/>
        </p:nvSpPr>
        <p:spPr>
          <a:xfrm>
            <a:off x="5237400" y="3671950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Goldstein 2010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7400" y="1017800"/>
            <a:ext cx="3520531" cy="265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311700" y="1674150"/>
            <a:ext cx="8520600" cy="8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00">
                <a:solidFill>
                  <a:schemeClr val="lt1"/>
                </a:solidFill>
              </a:rPr>
              <a:t>Thank You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75" name="Google Shape;175;p23"/>
          <p:cNvSpPr/>
          <p:nvPr/>
        </p:nvSpPr>
        <p:spPr>
          <a:xfrm>
            <a:off x="0" y="4570800"/>
            <a:ext cx="91440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 txBox="1"/>
          <p:nvPr>
            <p:ph type="title"/>
          </p:nvPr>
        </p:nvSpPr>
        <p:spPr>
          <a:xfrm>
            <a:off x="311700" y="3450500"/>
            <a:ext cx="8520600" cy="9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Acknowledgements</a:t>
            </a:r>
            <a:r>
              <a:rPr lang="en">
                <a:solidFill>
                  <a:schemeClr val="lt1"/>
                </a:solidFill>
              </a:rPr>
              <a:t>: Special thank you to Dr. Mark Loeffler and AZ Space Grant!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992550"/>
            <a:ext cx="4471200" cy="3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Bodies without atmospheres are weathered by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Micrometeorite Bombardment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Cosmic Rays 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Solar Wind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Lab experiments help us understand spectra of various materials for comparison to remote sensing </a:t>
            </a:r>
            <a:r>
              <a:rPr lang="en">
                <a:solidFill>
                  <a:schemeClr val="lt1"/>
                </a:solidFill>
              </a:rPr>
              <a:t>observations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0" y="4568875"/>
            <a:ext cx="91440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2900" y="1202125"/>
            <a:ext cx="4049426" cy="23629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4782900" y="3565075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Pieters &amp; Noble 2016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152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Background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292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Methods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800850"/>
            <a:ext cx="5025600" cy="36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Prepared pressed pellets of magnetite and CI simulant 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&lt; 45 µm grain size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11000 lbs of force 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~5 min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Characterized initial </a:t>
            </a:r>
            <a:r>
              <a:rPr lang="en">
                <a:solidFill>
                  <a:schemeClr val="lt1"/>
                </a:solidFill>
              </a:rPr>
              <a:t>reflectance</a:t>
            </a:r>
            <a:r>
              <a:rPr lang="en">
                <a:solidFill>
                  <a:schemeClr val="lt1"/>
                </a:solidFill>
              </a:rPr>
              <a:t> spectra 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Ultraviolet-visible (UV-Vis) (0.25-0.9 µm)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Near infrared (NIR) (0.75-2.5 µm) 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Ultra-high vacuum system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~10</a:t>
            </a:r>
            <a:r>
              <a:rPr baseline="30000" lang="en">
                <a:solidFill>
                  <a:schemeClr val="lt1"/>
                </a:solidFill>
              </a:rPr>
              <a:t>-8 </a:t>
            </a:r>
            <a:r>
              <a:rPr lang="en">
                <a:solidFill>
                  <a:schemeClr val="lt1"/>
                </a:solidFill>
              </a:rPr>
              <a:t>Torr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0" y="4570800"/>
            <a:ext cx="91440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9525" y="989938"/>
            <a:ext cx="2976064" cy="303822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5569525" y="4028150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Loeffler 2018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11700" y="292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Methods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36250" y="863550"/>
            <a:ext cx="5171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Ablated iron with a pulsed laser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~40 mJ per pulse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Ablated material gets deposited onto sample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Removed samples at pre-specified intervals of iron deposit thickness to perform reflectance spectroscopy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0" y="4570800"/>
            <a:ext cx="91440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5831725" y="4057000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Loeffler 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1727" y="765450"/>
            <a:ext cx="2674375" cy="329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 title="216_CI_fresh.JPG"/>
          <p:cNvPicPr preferRelativeResize="0"/>
          <p:nvPr/>
        </p:nvPicPr>
        <p:blipFill rotWithShape="1">
          <a:blip r:embed="rId6">
            <a:alphaModFix/>
          </a:blip>
          <a:srcRect b="43388" l="40110" r="47449" t="37489"/>
          <a:stretch/>
        </p:blipFill>
        <p:spPr>
          <a:xfrm>
            <a:off x="1208300" y="3218575"/>
            <a:ext cx="936151" cy="95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 title="216_CI_10nm.JPG"/>
          <p:cNvPicPr preferRelativeResize="0"/>
          <p:nvPr/>
        </p:nvPicPr>
        <p:blipFill rotWithShape="1">
          <a:blip r:embed="rId7">
            <a:alphaModFix/>
          </a:blip>
          <a:srcRect b="25783" l="30259" r="45152" t="40134"/>
          <a:stretch/>
        </p:blipFill>
        <p:spPr>
          <a:xfrm>
            <a:off x="2144450" y="3218575"/>
            <a:ext cx="1038193" cy="95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 title="216_CI_15nm.JPG"/>
          <p:cNvPicPr preferRelativeResize="0"/>
          <p:nvPr/>
        </p:nvPicPr>
        <p:blipFill rotWithShape="1">
          <a:blip r:embed="rId8">
            <a:alphaModFix/>
          </a:blip>
          <a:srcRect b="33483" l="38404" r="41389" t="36652"/>
          <a:stretch/>
        </p:blipFill>
        <p:spPr>
          <a:xfrm>
            <a:off x="3182650" y="3218575"/>
            <a:ext cx="1038198" cy="9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1208300" y="4177675"/>
            <a:ext cx="6633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fresh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2144450" y="4177675"/>
            <a:ext cx="6633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10 nm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3182650" y="4177675"/>
            <a:ext cx="6633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15 nm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311700" y="245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Previous Work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217975" y="863550"/>
            <a:ext cx="4831800" cy="35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CI Simulant Sample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UV-Vis and NIR reflectance spectra as a function of Fe deposit thickness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Reflectance initially decreases and subsequently increases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Attenuation of absorption band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Begins to mimic Fe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0" y="4568875"/>
            <a:ext cx="91440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5085000" y="3831275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Clark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5000" y="865400"/>
            <a:ext cx="3868901" cy="291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311700" y="292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A Lesson in Troubleshooting</a:t>
            </a:r>
            <a:r>
              <a:rPr b="1" lang="en">
                <a:solidFill>
                  <a:schemeClr val="lt1"/>
                </a:solidFill>
              </a:rPr>
              <a:t>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311700" y="1009900"/>
            <a:ext cx="477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This experiment requires QCM </a:t>
            </a:r>
            <a:r>
              <a:rPr lang="en">
                <a:solidFill>
                  <a:schemeClr val="lt1"/>
                </a:solidFill>
              </a:rPr>
              <a:t>calibration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Here is what we expect to get: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0" y="4570800"/>
            <a:ext cx="91440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4434450" y="4142825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Clark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122" name="Google Shape;122;p18" title="QCM 11182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4450" y="865400"/>
            <a:ext cx="4316474" cy="32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6132625" y="1582650"/>
            <a:ext cx="117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3C47D"/>
                </a:solidFill>
              </a:rPr>
              <a:t>4 Hz</a:t>
            </a:r>
            <a:endParaRPr sz="1600">
              <a:solidFill>
                <a:srgbClr val="93C47D"/>
              </a:solidFill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6901800" y="2437425"/>
            <a:ext cx="117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3C47D"/>
                </a:solidFill>
              </a:rPr>
              <a:t>2</a:t>
            </a:r>
            <a:r>
              <a:rPr lang="en" sz="1600">
                <a:solidFill>
                  <a:srgbClr val="93C47D"/>
                </a:solidFill>
              </a:rPr>
              <a:t> Hz</a:t>
            </a:r>
            <a:endParaRPr sz="1600">
              <a:solidFill>
                <a:srgbClr val="93C47D"/>
              </a:solidFill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7656900" y="2806725"/>
            <a:ext cx="117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3C47D"/>
                </a:solidFill>
              </a:rPr>
              <a:t>1</a:t>
            </a:r>
            <a:r>
              <a:rPr lang="en" sz="1600">
                <a:solidFill>
                  <a:srgbClr val="93C47D"/>
                </a:solidFill>
              </a:rPr>
              <a:t> Hz</a:t>
            </a:r>
            <a:endParaRPr sz="1600">
              <a:solidFill>
                <a:srgbClr val="93C47D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311700" y="292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A Lesson in Troubleshooting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311700" y="1009900"/>
            <a:ext cx="477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This experiment requires QCM calibration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Here is what I kept measuring: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We still don’t know what caused this!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0" y="4570800"/>
            <a:ext cx="91440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4434450" y="4142825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Clark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136" name="Google Shape;136;p19" title="QCM 09192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4450" y="962688"/>
            <a:ext cx="4141111" cy="321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311700" y="15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Results - This Year vs Last Year - IR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707850" y="3554750"/>
            <a:ext cx="8264100" cy="10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b="1" lang="en">
                <a:solidFill>
                  <a:schemeClr val="lt1"/>
                </a:solidFill>
              </a:rPr>
              <a:t>*This is RAW DATA and conclusions should not be drawn from it*</a:t>
            </a:r>
            <a:endParaRPr b="1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But, we can see that similar trends are beginning to emerge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0" y="4570800"/>
            <a:ext cx="91440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 title="204 I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3975" y="699838"/>
            <a:ext cx="3754201" cy="274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 title="216 IR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6250" y="725325"/>
            <a:ext cx="3348275" cy="269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311700" y="292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Conclusions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311700" y="863550"/>
            <a:ext cx="513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Depositing metallic Fe on dark materials </a:t>
            </a:r>
            <a:r>
              <a:rPr lang="en">
                <a:solidFill>
                  <a:schemeClr val="lt1"/>
                </a:solidFill>
              </a:rPr>
              <a:t>generally</a:t>
            </a:r>
            <a:r>
              <a:rPr lang="en">
                <a:solidFill>
                  <a:schemeClr val="lt1"/>
                </a:solidFill>
              </a:rPr>
              <a:t> causes an increase in reflectance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Spectral slope generally reddens with more Fe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Consistent with brighter </a:t>
            </a:r>
            <a:r>
              <a:rPr lang="en">
                <a:solidFill>
                  <a:schemeClr val="lt1"/>
                </a:solidFill>
              </a:rPr>
              <a:t>silicates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Experimental work is tricky and can sometimes take longer than planned!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4" name="Google Shape;154;p21"/>
          <p:cNvSpPr/>
          <p:nvPr/>
        </p:nvSpPr>
        <p:spPr>
          <a:xfrm>
            <a:off x="0" y="4570800"/>
            <a:ext cx="91440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1653" y="699975"/>
            <a:ext cx="3043406" cy="2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5531650" y="3576525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NASA 2020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33FD3DD6-6ABE-49AE-B68E-A3B315BE4D08}"/>
</file>

<file path=customXml/itemProps2.xml><?xml version="1.0" encoding="utf-8"?>
<ds:datastoreItem xmlns:ds="http://schemas.openxmlformats.org/officeDocument/2006/customXml" ds:itemID="{87C2DB04-CB1E-4A16-8191-A72B8F220554}"/>
</file>

<file path=customXml/itemProps3.xml><?xml version="1.0" encoding="utf-8"?>
<ds:datastoreItem xmlns:ds="http://schemas.openxmlformats.org/officeDocument/2006/customXml" ds:itemID="{A2583561-1917-4C87-8F76-0999D0B2DD87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